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1" r:id="rId3"/>
    <p:sldId id="259" r:id="rId4"/>
    <p:sldId id="257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38F6A5A-DC05-4010-A4D1-87881DB300C4}" type="datetimeFigureOut">
              <a:rPr lang="es-ES" smtClean="0"/>
              <a:t>15/09/2016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0558ED1-E511-4E3D-9E9A-7E89DDFEDCC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A5A-DC05-4010-A4D1-87881DB300C4}" type="datetimeFigureOut">
              <a:rPr lang="es-ES" smtClean="0"/>
              <a:t>15/09/2016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8ED1-E511-4E3D-9E9A-7E89DDFEDCC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A5A-DC05-4010-A4D1-87881DB300C4}" type="datetimeFigureOut">
              <a:rPr lang="es-ES" smtClean="0"/>
              <a:t>15/09/2016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8ED1-E511-4E3D-9E9A-7E89DDFEDCC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A5A-DC05-4010-A4D1-87881DB300C4}" type="datetimeFigureOut">
              <a:rPr lang="es-ES" smtClean="0"/>
              <a:t>15/09/2016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8ED1-E511-4E3D-9E9A-7E89DDFEDCC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A5A-DC05-4010-A4D1-87881DB300C4}" type="datetimeFigureOut">
              <a:rPr lang="es-ES" smtClean="0"/>
              <a:t>15/09/2016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8ED1-E511-4E3D-9E9A-7E89DDFEDCC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A5A-DC05-4010-A4D1-87881DB300C4}" type="datetimeFigureOut">
              <a:rPr lang="es-ES" smtClean="0"/>
              <a:t>15/09/2016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8ED1-E511-4E3D-9E9A-7E89DDFEDCC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A5A-DC05-4010-A4D1-87881DB300C4}" type="datetimeFigureOut">
              <a:rPr lang="es-ES" smtClean="0"/>
              <a:t>15/09/2016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8ED1-E511-4E3D-9E9A-7E89DDFEDCC0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A5A-DC05-4010-A4D1-87881DB300C4}" type="datetimeFigureOut">
              <a:rPr lang="es-ES" smtClean="0"/>
              <a:t>15/09/2016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8ED1-E511-4E3D-9E9A-7E89DDFEDCC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A5A-DC05-4010-A4D1-87881DB300C4}" type="datetimeFigureOut">
              <a:rPr lang="es-ES" smtClean="0"/>
              <a:t>15/09/2016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8ED1-E511-4E3D-9E9A-7E89DDFEDCC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38F6A5A-DC05-4010-A4D1-87881DB300C4}" type="datetimeFigureOut">
              <a:rPr lang="es-ES" smtClean="0"/>
              <a:t>15/09/2016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0558ED1-E511-4E3D-9E9A-7E89DDFEDCC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38F6A5A-DC05-4010-A4D1-87881DB300C4}" type="datetimeFigureOut">
              <a:rPr lang="es-ES" smtClean="0"/>
              <a:t>15/09/2016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0558ED1-E511-4E3D-9E9A-7E89DDFEDCC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8F6A5A-DC05-4010-A4D1-87881DB300C4}" type="datetimeFigureOut">
              <a:rPr lang="es-ES" smtClean="0"/>
              <a:t>15/09/2016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0558ED1-E511-4E3D-9E9A-7E89DDFEDCC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19672" y="2564904"/>
            <a:ext cx="5723468" cy="1828090"/>
          </a:xfrm>
        </p:spPr>
        <p:txBody>
          <a:bodyPr>
            <a:noAutofit/>
          </a:bodyPr>
          <a:lstStyle/>
          <a:p>
            <a:r>
              <a:rPr lang="es-ES" sz="4000" dirty="0" smtClean="0"/>
              <a:t>Cirugía en el paciente. </a:t>
            </a:r>
            <a:endParaRPr lang="es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91680" y="4437112"/>
            <a:ext cx="5712179" cy="1524000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Trucos para facilitar el aprendizaje, control de ansiedad y </a:t>
            </a:r>
            <a:r>
              <a:rPr lang="es-ES" dirty="0" err="1" smtClean="0"/>
              <a:t>feedback</a:t>
            </a:r>
            <a:r>
              <a:rPr lang="es-ES" dirty="0" smtClean="0"/>
              <a:t> al residente.</a:t>
            </a:r>
          </a:p>
          <a:p>
            <a:endParaRPr lang="es-ES" dirty="0"/>
          </a:p>
          <a:p>
            <a:r>
              <a:rPr lang="es-ES" sz="1400" dirty="0" err="1" smtClean="0"/>
              <a:t>Ioana</a:t>
            </a:r>
            <a:r>
              <a:rPr lang="es-ES" sz="1400" dirty="0" smtClean="0"/>
              <a:t> Romero Moreno</a:t>
            </a:r>
          </a:p>
          <a:p>
            <a:r>
              <a:rPr lang="es-ES" sz="1400" dirty="0" smtClean="0"/>
              <a:t>Eduardo </a:t>
            </a:r>
            <a:r>
              <a:rPr lang="es-ES" sz="1400" dirty="0" err="1" smtClean="0"/>
              <a:t>Corcóstegui</a:t>
            </a:r>
            <a:r>
              <a:rPr lang="es-ES" sz="1400" dirty="0" smtClean="0"/>
              <a:t> Cortina</a:t>
            </a:r>
          </a:p>
          <a:p>
            <a:r>
              <a:rPr lang="es-ES" sz="1400" dirty="0" smtClean="0"/>
              <a:t>HGU</a:t>
            </a:r>
            <a:endParaRPr lang="es-ES" sz="1400" dirty="0"/>
          </a:p>
        </p:txBody>
      </p:sp>
      <p:pic>
        <p:nvPicPr>
          <p:cNvPr id="1026" name="Picture 2" descr="d:\perfiles\72581075k\Escritorio\fo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4108278" cy="273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4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Control de la evolución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Grabar las cirugías</a:t>
            </a:r>
          </a:p>
          <a:p>
            <a:pPr lvl="1"/>
            <a:r>
              <a:rPr lang="es-ES" dirty="0" smtClean="0"/>
              <a:t>Visualizar las cirugías tras realizarlas con el mentor quirúrgico/tutor</a:t>
            </a:r>
          </a:p>
          <a:p>
            <a:pPr lvl="1"/>
            <a:r>
              <a:rPr lang="es-ES" dirty="0" smtClean="0"/>
              <a:t>Fijarse en las cosas positivas</a:t>
            </a:r>
          </a:p>
          <a:p>
            <a:pPr lvl="1"/>
            <a:r>
              <a:rPr lang="es-ES" dirty="0" smtClean="0"/>
              <a:t>Corregir los negativo y explicar el por qué</a:t>
            </a:r>
            <a:endParaRPr lang="es-ES" dirty="0"/>
          </a:p>
        </p:txBody>
      </p:sp>
      <p:pic>
        <p:nvPicPr>
          <p:cNvPr id="5122" name="Picture 2" descr="d:\perfiles\72581075k\Escritorio\FOT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49080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0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Control de la evolución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F</a:t>
            </a:r>
            <a:r>
              <a:rPr lang="es-ES" dirty="0" err="1" smtClean="0"/>
              <a:t>eedback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/>
              <a:t>Check</a:t>
            </a:r>
            <a:r>
              <a:rPr lang="es-ES" dirty="0" smtClean="0"/>
              <a:t> </a:t>
            </a:r>
            <a:r>
              <a:rPr lang="es-ES" dirty="0" err="1" smtClean="0"/>
              <a:t>list</a:t>
            </a:r>
            <a:r>
              <a:rPr lang="es-ES" dirty="0" smtClean="0"/>
              <a:t>:</a:t>
            </a:r>
          </a:p>
          <a:p>
            <a:pPr marL="365760" lvl="1" indent="0">
              <a:buNone/>
            </a:pP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7" t="22764" r="22236" b="9003"/>
          <a:stretch/>
        </p:blipFill>
        <p:spPr bwMode="auto">
          <a:xfrm>
            <a:off x="2339752" y="2924944"/>
            <a:ext cx="4487619" cy="334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1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Resumen</a:t>
            </a:r>
            <a:endParaRPr lang="es-ES" dirty="0"/>
          </a:p>
        </p:txBody>
      </p:sp>
      <p:pic>
        <p:nvPicPr>
          <p:cNvPr id="6146" name="Picture 2" descr="d:\perfiles\72581075k\Escritorio\foto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11" y="2119313"/>
            <a:ext cx="4875940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9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perfiles\72581075k\Escritorio\fo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402422" cy="492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4725144"/>
            <a:ext cx="6965245" cy="1202485"/>
          </a:xfrm>
        </p:spPr>
        <p:txBody>
          <a:bodyPr/>
          <a:lstStyle/>
          <a:p>
            <a:r>
              <a:rPr lang="es-ES" dirty="0" smtClean="0"/>
              <a:t>Muchas gracias.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842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Enseñar en el quirófano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Dificultades:</a:t>
            </a:r>
          </a:p>
          <a:p>
            <a:pPr lvl="1"/>
            <a:r>
              <a:rPr lang="es-ES" dirty="0" smtClean="0"/>
              <a:t>El tipo de cirugía: uso del microscopio</a:t>
            </a:r>
          </a:p>
          <a:p>
            <a:pPr lvl="1"/>
            <a:r>
              <a:rPr lang="es-ES" dirty="0" smtClean="0"/>
              <a:t>Recursos: tiempo de cirugía, gasto de material…</a:t>
            </a:r>
          </a:p>
          <a:p>
            <a:pPr lvl="1"/>
            <a:r>
              <a:rPr lang="es-ES" dirty="0" smtClean="0"/>
              <a:t>El tiempo quirúrgico</a:t>
            </a:r>
          </a:p>
          <a:p>
            <a:pPr lvl="1"/>
            <a:r>
              <a:rPr lang="es-ES" dirty="0" smtClean="0"/>
              <a:t>El PACIENTE (posibilidad de complicaciones)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943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Antes de subir a quirófano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Reunión tutor-residente con objetivos:</a:t>
            </a:r>
          </a:p>
          <a:p>
            <a:pPr lvl="1"/>
            <a:r>
              <a:rPr lang="es-ES" dirty="0" smtClean="0"/>
              <a:t>Mostrar el área quirúrgica en su conjunto y las división de zonas, enseñando las maniobras básicas de antisepsia y comportamiento en quirófano.</a:t>
            </a:r>
          </a:p>
          <a:p>
            <a:pPr lvl="1"/>
            <a:r>
              <a:rPr lang="es-ES" dirty="0" smtClean="0"/>
              <a:t>Marcar las líneas docentes.</a:t>
            </a:r>
          </a:p>
          <a:p>
            <a:pPr lvl="1"/>
            <a:r>
              <a:rPr lang="es-ES" dirty="0" smtClean="0"/>
              <a:t>Orientar sobre la consecución paulatina de habilidades quirúrgicas.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43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Seleccionar el mentor quirúrgico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119257"/>
            <a:ext cx="4389851" cy="3603812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No todos los adjuntos tienen las mismas cualidades docentes dentro de quirófano.</a:t>
            </a:r>
          </a:p>
          <a:p>
            <a:r>
              <a:rPr lang="es-ES" dirty="0" smtClean="0"/>
              <a:t>Adecuar las rotaciones del residentes para hacer que coincidan los días de quirófano con los adjuntos más aptos.</a:t>
            </a:r>
          </a:p>
          <a:p>
            <a:r>
              <a:rPr lang="es-ES" dirty="0" smtClean="0"/>
              <a:t>Posibilidad de variación de la rotación según </a:t>
            </a:r>
            <a:r>
              <a:rPr lang="es-ES" dirty="0" err="1" smtClean="0"/>
              <a:t>feeling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2051" name="Picture 3" descr="d:\perfiles\72581075k\Escritorio\foto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2050326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5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Selección del parte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la medida de lo posible…:</a:t>
            </a:r>
          </a:p>
          <a:p>
            <a:pPr lvl="1"/>
            <a:r>
              <a:rPr lang="es-ES" dirty="0" smtClean="0"/>
              <a:t>Seleccionar los pacientes según el tipo de residente que sube a cada quirófano.</a:t>
            </a:r>
          </a:p>
          <a:p>
            <a:pPr lvl="1" algn="just"/>
            <a:r>
              <a:rPr lang="es-ES" dirty="0" smtClean="0"/>
              <a:t>Intentar incluir en el parte pacientes que tengamos previsto de antemano pueda ser intervenido por el residente.</a:t>
            </a:r>
          </a:p>
          <a:p>
            <a:pPr lvl="1"/>
            <a:r>
              <a:rPr lang="es-ES" dirty="0" smtClean="0"/>
              <a:t>El residente puede planificar la cirugía antes de subir a quirófano.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674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aprendizaje por partes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Control de ansiedad: REALIZAR ACTIVIDADES REPETITIVAS DE MENOR A MAYOR IMPORTANCIA.</a:t>
            </a:r>
          </a:p>
          <a:p>
            <a:r>
              <a:rPr lang="es-ES" dirty="0" smtClean="0"/>
              <a:t>Antes de entrar en el ojo:</a:t>
            </a:r>
          </a:p>
          <a:p>
            <a:pPr lvl="1"/>
            <a:r>
              <a:rPr lang="es-ES" dirty="0" smtClean="0"/>
              <a:t>Instruir en la importancia de la colocación del pacientes y el campo quirúrgico: evitará problemas posteriores.</a:t>
            </a:r>
          </a:p>
          <a:p>
            <a:pPr lvl="1"/>
            <a:r>
              <a:rPr lang="es-ES" dirty="0" smtClean="0"/>
              <a:t>Colocar de manera cómoda la camilla, el microscopio…(</a:t>
            </a:r>
            <a:r>
              <a:rPr lang="es-ES" dirty="0" err="1" smtClean="0"/>
              <a:t>tilt</a:t>
            </a:r>
            <a:r>
              <a:rPr lang="es-ES" dirty="0" smtClean="0"/>
              <a:t>, oculares…)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65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aprendizaje por partes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15816" y="2119257"/>
            <a:ext cx="4743629" cy="3603812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IMPORTANTE: Manejo del microscopio.</a:t>
            </a:r>
          </a:p>
          <a:p>
            <a:r>
              <a:rPr lang="es-ES" dirty="0" smtClean="0"/>
              <a:t>Iniciar las cirugías por los pasos sencillos.</a:t>
            </a:r>
          </a:p>
          <a:p>
            <a:r>
              <a:rPr lang="es-ES" dirty="0" smtClean="0"/>
              <a:t>Intentar que los primeros pasos sean los últimos de la </a:t>
            </a:r>
            <a:r>
              <a:rPr lang="es-ES" dirty="0" err="1" smtClean="0"/>
              <a:t>cirugia</a:t>
            </a:r>
            <a:r>
              <a:rPr lang="es-ES" dirty="0" smtClean="0"/>
              <a:t>: evita complicaciones.</a:t>
            </a:r>
          </a:p>
          <a:p>
            <a:pPr lvl="1"/>
            <a:r>
              <a:rPr lang="es-ES" dirty="0" smtClean="0"/>
              <a:t>Extracción de </a:t>
            </a:r>
            <a:r>
              <a:rPr lang="es-ES" dirty="0" err="1" smtClean="0"/>
              <a:t>viscoelástico</a:t>
            </a:r>
            <a:r>
              <a:rPr lang="es-ES" dirty="0" smtClean="0"/>
              <a:t>-masas-colocación de lente-</a:t>
            </a:r>
            <a:r>
              <a:rPr lang="es-ES" dirty="0" err="1" smtClean="0"/>
              <a:t>hidrodisección</a:t>
            </a:r>
            <a:r>
              <a:rPr lang="es-ES" dirty="0" smtClean="0"/>
              <a:t>-</a:t>
            </a:r>
            <a:r>
              <a:rPr lang="es-ES" dirty="0" err="1" smtClean="0"/>
              <a:t>rexis</a:t>
            </a:r>
            <a:r>
              <a:rPr lang="es-ES" dirty="0" smtClean="0"/>
              <a:t>-incisión-</a:t>
            </a:r>
            <a:r>
              <a:rPr lang="es-ES" dirty="0" err="1" smtClean="0"/>
              <a:t>faco</a:t>
            </a:r>
            <a:r>
              <a:rPr lang="es-ES" dirty="0" smtClean="0"/>
              <a:t>.</a:t>
            </a:r>
          </a:p>
          <a:p>
            <a:pPr lvl="1"/>
            <a:endParaRPr lang="es-ES" dirty="0"/>
          </a:p>
        </p:txBody>
      </p:sp>
      <p:pic>
        <p:nvPicPr>
          <p:cNvPr id="3075" name="Picture 3" descr="d:\perfiles\72581075k\Escritorio\foto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1928813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aprendizaje por partes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Elegir los pasos que hay que aprender en cada jornada</a:t>
            </a:r>
          </a:p>
          <a:p>
            <a:r>
              <a:rPr lang="es-ES" dirty="0" smtClean="0"/>
              <a:t>Repetir esos pasos en varios pacientes consecutivos (si es durante la misma jornada quirúrgica mejor)</a:t>
            </a:r>
          </a:p>
          <a:p>
            <a:endParaRPr lang="es-ES" dirty="0"/>
          </a:p>
        </p:txBody>
      </p:sp>
      <p:pic>
        <p:nvPicPr>
          <p:cNvPr id="4098" name="Picture 2" descr="d:\perfiles\72581075k\Escritorio\FOT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21088"/>
            <a:ext cx="3689987" cy="207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9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Control de la evolución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Llevar un control de los pasos:</a:t>
            </a:r>
          </a:p>
          <a:p>
            <a:pPr lvl="1"/>
            <a:r>
              <a:rPr lang="es-ES" dirty="0" smtClean="0"/>
              <a:t>Realizados</a:t>
            </a:r>
          </a:p>
          <a:p>
            <a:pPr lvl="1"/>
            <a:r>
              <a:rPr lang="es-ES" dirty="0" smtClean="0"/>
              <a:t>Pendientes</a:t>
            </a:r>
          </a:p>
          <a:p>
            <a:pPr lvl="1"/>
            <a:r>
              <a:rPr lang="es-ES" dirty="0" smtClean="0"/>
              <a:t>Lo que se hizo bien</a:t>
            </a:r>
          </a:p>
          <a:p>
            <a:pPr lvl="1"/>
            <a:r>
              <a:rPr lang="es-ES" dirty="0" smtClean="0"/>
              <a:t>Lo que se hizo mal o no se pudo hacer y el por qué (grado de habilidad variable)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0898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287</TotalTime>
  <Words>413</Words>
  <Application>Microsoft Office PowerPoint</Application>
  <PresentationFormat>Presentación en pantalla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Chincheta</vt:lpstr>
      <vt:lpstr>Cirugía en el paciente. </vt:lpstr>
      <vt:lpstr>Enseñar en el quirófano</vt:lpstr>
      <vt:lpstr>Antes de subir a quirófano</vt:lpstr>
      <vt:lpstr>Seleccionar el mentor quirúrgico</vt:lpstr>
      <vt:lpstr>Selección del parte</vt:lpstr>
      <vt:lpstr>El aprendizaje por partes </vt:lpstr>
      <vt:lpstr>El aprendizaje por partes</vt:lpstr>
      <vt:lpstr>El aprendizaje por partes</vt:lpstr>
      <vt:lpstr>Control de la evolución</vt:lpstr>
      <vt:lpstr>Control de la evolución</vt:lpstr>
      <vt:lpstr>Control de la evolución</vt:lpstr>
      <vt:lpstr>Resumen</vt:lpstr>
      <vt:lpstr>Muchas gracias.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Cirugía en el paciente. Trucos para facilitar el aprendizaje, control de ansiedad, feedback a</dc:title>
  <dc:creator>IOANA ROMERO MORENO</dc:creator>
  <cp:lastModifiedBy>IOANA ROMERO MORENO</cp:lastModifiedBy>
  <cp:revision>24</cp:revision>
  <dcterms:created xsi:type="dcterms:W3CDTF">2016-09-15T07:28:52Z</dcterms:created>
  <dcterms:modified xsi:type="dcterms:W3CDTF">2016-09-15T12:16:29Z</dcterms:modified>
</cp:coreProperties>
</file>